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440" r:id="rId2"/>
    <p:sldId id="2458" r:id="rId3"/>
    <p:sldId id="2473" r:id="rId4"/>
    <p:sldId id="2463" r:id="rId5"/>
    <p:sldId id="2472" r:id="rId6"/>
    <p:sldId id="2457" r:id="rId7"/>
    <p:sldId id="2580" r:id="rId8"/>
    <p:sldId id="2563" r:id="rId9"/>
    <p:sldId id="2683" r:id="rId10"/>
    <p:sldId id="2684" r:id="rId11"/>
    <p:sldId id="2694" r:id="rId12"/>
    <p:sldId id="2686" r:id="rId13"/>
    <p:sldId id="2687" r:id="rId14"/>
    <p:sldId id="2688" r:id="rId15"/>
    <p:sldId id="2689" r:id="rId16"/>
    <p:sldId id="2691" r:id="rId17"/>
    <p:sldId id="2692" r:id="rId18"/>
    <p:sldId id="2690" r:id="rId19"/>
    <p:sldId id="2693" r:id="rId20"/>
    <p:sldId id="2502" r:id="rId2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54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pos="767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C5CF"/>
    <a:srgbClr val="71DEB0"/>
    <a:srgbClr val="35D6AA"/>
    <a:srgbClr val="03CFD9"/>
    <a:srgbClr val="00DDE8"/>
    <a:srgbClr val="9C4392"/>
    <a:srgbClr val="F8B600"/>
    <a:srgbClr val="009CDB"/>
    <a:srgbClr val="01C0DA"/>
    <a:srgbClr val="00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2" autoAdjust="0"/>
    <p:restoredTop sz="87162" autoAdjust="0"/>
  </p:normalViewPr>
  <p:slideViewPr>
    <p:cSldViewPr snapToGrid="0" snapToObjects="1">
      <p:cViewPr varScale="1">
        <p:scale>
          <a:sx n="47" d="100"/>
          <a:sy n="47" d="100"/>
        </p:scale>
        <p:origin x="272" y="344"/>
      </p:cViewPr>
      <p:guideLst>
        <p:guide orient="horz" pos="8136"/>
        <p:guide pos="14254"/>
        <p:guide pos="1078"/>
        <p:guide orient="horz" pos="504"/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1/31/23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 Semibold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6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7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65933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ti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12617587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15116224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4809685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7308322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9826138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4809685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7308322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9826138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7634042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7495643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8153902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12858832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17567474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3445261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8153902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12858832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7567474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3445261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183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12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56887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276729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1796571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237045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4" y="0"/>
            <a:ext cx="2437765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273561" y="0"/>
            <a:ext cx="1010408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08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2188827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3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" y="6969006"/>
            <a:ext cx="24377649" cy="674699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30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38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430255" y="3385923"/>
            <a:ext cx="4677606" cy="8213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74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3590696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831920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6073145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344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9720380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59838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3456880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48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407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813768" y="12401230"/>
            <a:ext cx="8807512" cy="846826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>
              <a:lnSpc>
                <a:spcPts val="2730"/>
              </a:lnSpc>
            </a:pPr>
            <a:r>
              <a:rPr lang="id-ID" sz="2199" b="0" i="0" spc="100" baseline="0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www.companyname.com</a:t>
            </a:r>
          </a:p>
          <a:p>
            <a:pPr algn="ctr">
              <a:lnSpc>
                <a:spcPts val="2730"/>
              </a:lnSpc>
            </a:pPr>
            <a:r>
              <a:rPr lang="en-US" sz="1700" b="0" i="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© 2016 Startup theme. All Rights Reserved. </a:t>
            </a:r>
            <a:endParaRPr lang="id-ID" sz="1700" b="0" i="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92621" y="972829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1969556" y="1100416"/>
            <a:ext cx="1047328" cy="52305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199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‹N°›</a:t>
            </a:fld>
            <a:r>
              <a:rPr lang="id-ID" sz="2199" b="1" i="0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69" r:id="rId2"/>
    <p:sldLayoutId id="2147484173" r:id="rId3"/>
    <p:sldLayoutId id="2147484171" r:id="rId4"/>
    <p:sldLayoutId id="2147484174" r:id="rId5"/>
    <p:sldLayoutId id="2147484183" r:id="rId6"/>
    <p:sldLayoutId id="2147484182" r:id="rId7"/>
    <p:sldLayoutId id="2147484176" r:id="rId8"/>
    <p:sldLayoutId id="2147484179" r:id="rId9"/>
    <p:sldLayoutId id="2147484181" r:id="rId10"/>
    <p:sldLayoutId id="2147484177" r:id="rId11"/>
    <p:sldLayoutId id="2147484175" r:id="rId12"/>
    <p:sldLayoutId id="2147484087" r:id="rId13"/>
    <p:sldLayoutId id="2147484163" r:id="rId14"/>
  </p:sldLayoutIdLst>
  <p:hf hdr="0" ftr="0" dt="0"/>
  <p:txStyles>
    <p:titleStyle>
      <a:lvl1pPr algn="l" defTabSz="182846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16" indent="-457116" algn="l" defTabSz="182846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49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1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80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399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813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4046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277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510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41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975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33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64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97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28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162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94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626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858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eo-python.github.io/2017/lessons/L5/pandas-overview.html" TargetMode="External"/><Relationship Id="rId13" Type="http://schemas.openxmlformats.org/officeDocument/2006/relationships/hyperlink" Target="http://blog.gelin.ru/2017/06/matplotlib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image" Target="../media/image2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pi.si.lycee.ecmorlaix.fr/APprentissagePythonJupyter/" TargetMode="External"/><Relationship Id="rId11" Type="http://schemas.openxmlformats.org/officeDocument/2006/relationships/hyperlink" Target="https://www.tomoyan.net/_detail/python/numpy_logo.svg?id=python:numpy_scipy_matplotlib" TargetMode="External"/><Relationship Id="rId5" Type="http://schemas.openxmlformats.org/officeDocument/2006/relationships/image" Target="../media/image9.png"/><Relationship Id="rId15" Type="http://schemas.openxmlformats.org/officeDocument/2006/relationships/image" Target="../media/image15.jpeg"/><Relationship Id="rId10" Type="http://schemas.openxmlformats.org/officeDocument/2006/relationships/image" Target="../media/image12.svg"/><Relationship Id="rId4" Type="http://schemas.openxmlformats.org/officeDocument/2006/relationships/image" Target="../media/image25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www.rawpixel.com/image/438107/premium-image-football-alphabet-arm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moyan.net/_detail/python/numpy_logo.svg?id=python:numpy_scipy_matplotlib" TargetMode="External"/><Relationship Id="rId13" Type="http://schemas.openxmlformats.org/officeDocument/2006/relationships/image" Target="../media/image16.png"/><Relationship Id="rId18" Type="http://schemas.openxmlformats.org/officeDocument/2006/relationships/image" Target="../media/image3.png"/><Relationship Id="rId3" Type="http://schemas.openxmlformats.org/officeDocument/2006/relationships/hyperlink" Target="http://api.si.lycee.ecmorlaix.fr/APprentissagePythonJupyter/" TargetMode="External"/><Relationship Id="rId7" Type="http://schemas.openxmlformats.org/officeDocument/2006/relationships/image" Target="../media/image12.svg"/><Relationship Id="rId12" Type="http://schemas.openxmlformats.org/officeDocument/2006/relationships/image" Target="../media/image15.jpeg"/><Relationship Id="rId17" Type="http://schemas.openxmlformats.org/officeDocument/2006/relationships/image" Target="../media/image18.png"/><Relationship Id="rId2" Type="http://schemas.openxmlformats.org/officeDocument/2006/relationships/image" Target="../media/image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hyperlink" Target="https://geo-python.github.io/2017/lessons/L5/pandas-overview.html" TargetMode="External"/><Relationship Id="rId15" Type="http://schemas.openxmlformats.org/officeDocument/2006/relationships/image" Target="../media/image17.png"/><Relationship Id="rId10" Type="http://schemas.openxmlformats.org/officeDocument/2006/relationships/hyperlink" Target="http://blog.gelin.ru/2017/06/matplotlib.html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-22309" y="0"/>
            <a:ext cx="24399958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1000"/>
                </a:srgbClr>
              </a:gs>
              <a:gs pos="33000">
                <a:srgbClr val="61BEE8">
                  <a:alpha val="71000"/>
                </a:srgbClr>
              </a:gs>
              <a:gs pos="0">
                <a:srgbClr val="0A6FD0">
                  <a:alpha val="27000"/>
                </a:srgbClr>
              </a:gs>
              <a:gs pos="86000">
                <a:srgbClr val="EEC9F7">
                  <a:alpha val="5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2133" y="6887230"/>
            <a:ext cx="24311147" cy="2989603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4000" spc="600" dirty="0">
              <a:solidFill>
                <a:schemeClr val="bg1">
                  <a:lumMod val="9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fr-FR" sz="4800" b="1" spc="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ea typeface="Open Sans Light" charset="0"/>
                <a:cs typeface="Aharoni" panose="02010803020104030203" pitchFamily="2" charset="-79"/>
              </a:rPr>
              <a:t>Mise en Place d’une architecture Big Data pour le développement</a:t>
            </a:r>
          </a:p>
          <a:p>
            <a:r>
              <a:rPr lang="fr-FR" sz="4800" b="1" spc="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ea typeface="Open Sans Light" charset="0"/>
                <a:cs typeface="Aharoni" panose="02010803020104030203" pitchFamily="2" charset="-79"/>
              </a:rPr>
              <a:t>d’un Modèle de Classification d’images</a:t>
            </a:r>
            <a:endParaRPr lang="en-US" sz="4800" b="1" spc="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ea typeface="Open Sans Light" charset="0"/>
              <a:cs typeface="Aharoni" panose="02010803020104030203" pitchFamily="2" charset="-79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1D80E6-3720-33EF-124E-9B023D5344AE}"/>
              </a:ext>
            </a:extLst>
          </p:cNvPr>
          <p:cNvSpPr txBox="1"/>
          <p:nvPr/>
        </p:nvSpPr>
        <p:spPr>
          <a:xfrm>
            <a:off x="0" y="3198830"/>
            <a:ext cx="24399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Déployer un Modèle dans le</a:t>
            </a:r>
          </a:p>
          <a:p>
            <a:pPr algn="ctr"/>
            <a:r>
              <a:rPr lang="fr-FR" sz="9600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Cloud</a:t>
            </a:r>
            <a:endParaRPr lang="fr-FR" sz="9600" dirty="0"/>
          </a:p>
        </p:txBody>
      </p:sp>
      <p:pic>
        <p:nvPicPr>
          <p:cNvPr id="3" name="Espace réservé pour une image  5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CE4D40DA-D2CE-9D07-3F4A-3E813370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>
          <a:xfrm>
            <a:off x="11075943" y="10426193"/>
            <a:ext cx="2203455" cy="22034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99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4">
            <a:extLst>
              <a:ext uri="{FF2B5EF4-FFF2-40B4-BE49-F238E27FC236}">
                <a16:creationId xmlns:a16="http://schemas.microsoft.com/office/drawing/2014/main" id="{B4D5444A-BB81-9129-654A-FE07E137B9DE}"/>
              </a:ext>
            </a:extLst>
          </p:cNvPr>
          <p:cNvSpPr txBox="1"/>
          <p:nvPr/>
        </p:nvSpPr>
        <p:spPr>
          <a:xfrm>
            <a:off x="-609600" y="670760"/>
            <a:ext cx="11769725" cy="10028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fr-FR" sz="6000" b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</a:rPr>
              <a:t>Infrastructure Distribuée</a:t>
            </a:r>
          </a:p>
        </p:txBody>
      </p:sp>
      <p:sp>
        <p:nvSpPr>
          <p:cNvPr id="6" name="TextBox 51">
            <a:extLst>
              <a:ext uri="{FF2B5EF4-FFF2-40B4-BE49-F238E27FC236}">
                <a16:creationId xmlns:a16="http://schemas.microsoft.com/office/drawing/2014/main" id="{C09599A9-473D-907D-A4F8-BC408D2CE333}"/>
              </a:ext>
            </a:extLst>
          </p:cNvPr>
          <p:cNvSpPr txBox="1"/>
          <p:nvPr/>
        </p:nvSpPr>
        <p:spPr>
          <a:xfrm>
            <a:off x="1226608" y="2442535"/>
            <a:ext cx="11228917" cy="100005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Solution de Stockage Distribué</a:t>
            </a:r>
          </a:p>
          <a:p>
            <a:pPr>
              <a:lnSpc>
                <a:spcPts val="7060"/>
              </a:lnSpc>
            </a:pP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</a:endParaRP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Volume : passage à l’échelle possible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Variété : capacité d’évolution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Vélocité : partitionnement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Résilience:</a:t>
            </a:r>
          </a:p>
          <a:p>
            <a:pPr marL="1485717" lvl="1" indent="-571500">
              <a:lnSpc>
                <a:spcPts val="7060"/>
              </a:lnSpc>
              <a:buFont typeface="Wingdings" pitchFamily="2" charset="2"/>
              <a:buChar char="ü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Redondance</a:t>
            </a:r>
          </a:p>
          <a:p>
            <a:pPr marL="1485717" lvl="1" indent="-571500">
              <a:lnSpc>
                <a:spcPts val="7060"/>
              </a:lnSpc>
              <a:buFont typeface="Wingdings" pitchFamily="2" charset="2"/>
              <a:buChar char="ü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Tolérance aux pannes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4880560C-B983-B6BC-1CD8-A81A0A06C2FF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/>
          <a:srcRect l="6674" r="667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389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4">
            <a:extLst>
              <a:ext uri="{FF2B5EF4-FFF2-40B4-BE49-F238E27FC236}">
                <a16:creationId xmlns:a16="http://schemas.microsoft.com/office/drawing/2014/main" id="{B4D5444A-BB81-9129-654A-FE07E137B9DE}"/>
              </a:ext>
            </a:extLst>
          </p:cNvPr>
          <p:cNvSpPr txBox="1"/>
          <p:nvPr/>
        </p:nvSpPr>
        <p:spPr>
          <a:xfrm>
            <a:off x="-609600" y="670760"/>
            <a:ext cx="11769725" cy="10028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fr-FR" sz="6000" b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</a:rPr>
              <a:t>Infrastructure Distribuée</a:t>
            </a:r>
            <a:endParaRPr lang="fr-FR" sz="6000" b="1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6" name="TextBox 51">
            <a:extLst>
              <a:ext uri="{FF2B5EF4-FFF2-40B4-BE49-F238E27FC236}">
                <a16:creationId xmlns:a16="http://schemas.microsoft.com/office/drawing/2014/main" id="{C09599A9-473D-907D-A4F8-BC408D2CE333}"/>
              </a:ext>
            </a:extLst>
          </p:cNvPr>
          <p:cNvSpPr txBox="1"/>
          <p:nvPr/>
        </p:nvSpPr>
        <p:spPr>
          <a:xfrm>
            <a:off x="445559" y="2147385"/>
            <a:ext cx="12771968" cy="108978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Solution pour Calculs Distribués</a:t>
            </a:r>
          </a:p>
          <a:p>
            <a:pPr>
              <a:lnSpc>
                <a:spcPts val="7060"/>
              </a:lnSpc>
            </a:pP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Diviser les opérations en batch (lots ou micro-</a:t>
            </a: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opérations entre différentes machines, réalisable en </a:t>
            </a: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Parallèle.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Agréger les résultats sur une même machine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Architecture Spark:</a:t>
            </a:r>
          </a:p>
          <a:p>
            <a:pPr marL="1485717" lvl="1" indent="-571500">
              <a:lnSpc>
                <a:spcPts val="7060"/>
              </a:lnSpc>
              <a:buFont typeface="Wingdings" pitchFamily="2" charset="2"/>
              <a:buChar char="ü"/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Application maitres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: configuration/initialisation et agré-</a:t>
            </a: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gration des calculs.</a:t>
            </a:r>
          </a:p>
          <a:p>
            <a:pPr marL="1485717" lvl="1" indent="-571500">
              <a:lnSpc>
                <a:spcPts val="7060"/>
              </a:lnSpc>
              <a:buFont typeface="Wingdings" pitchFamily="2" charset="2"/>
              <a:buChar char="ü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Cluster Manager : gestion des ressource, distribution</a:t>
            </a: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 des calculs entre workers.</a:t>
            </a:r>
          </a:p>
          <a:p>
            <a:pPr lvl="1"/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  <a:p>
            <a:pPr marL="1485717" lvl="1" indent="-571500">
              <a:buFont typeface="Wingdings" pitchFamily="2" charset="2"/>
              <a:buChar char="ü"/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Workers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 : Exécution des tâches en parallèle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4189ACD8-C4CE-D71F-BC2F-E3937B8A84F7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 rotWithShape="1">
          <a:blip r:embed="rId2"/>
          <a:srcRect l="1149" r="1596" b="3945"/>
          <a:stretch/>
        </p:blipFill>
        <p:spPr>
          <a:xfrm>
            <a:off x="13217527" y="670760"/>
            <a:ext cx="11010113" cy="954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8111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7765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B4D5444A-BB81-9129-654A-FE07E137B9DE}"/>
              </a:ext>
            </a:extLst>
          </p:cNvPr>
          <p:cNvSpPr txBox="1"/>
          <p:nvPr/>
        </p:nvSpPr>
        <p:spPr>
          <a:xfrm>
            <a:off x="1112774" y="1286934"/>
            <a:ext cx="22416011" cy="14896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 de Traitement Big Data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9D63B9-855B-557B-BAE6-A271DE09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0" y="3623370"/>
            <a:ext cx="24584088" cy="8420051"/>
          </a:xfrm>
          <a:prstGeom prst="rect">
            <a:avLst/>
          </a:prstGeom>
        </p:spPr>
      </p:pic>
      <p:pic>
        <p:nvPicPr>
          <p:cNvPr id="7" name="Picture 8" descr="Mettre en place un cluster AWS EMR">
            <a:extLst>
              <a:ext uri="{FF2B5EF4-FFF2-40B4-BE49-F238E27FC236}">
                <a16:creationId xmlns:a16="http://schemas.microsoft.com/office/drawing/2014/main" id="{F106B0B2-EC3B-7F4F-A331-CE2BC6894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413" y="6261770"/>
            <a:ext cx="3389779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mazon Web Services, Google Cloud Platform ou Azure ?">
            <a:extLst>
              <a:ext uri="{FF2B5EF4-FFF2-40B4-BE49-F238E27FC236}">
                <a16:creationId xmlns:a16="http://schemas.microsoft.com/office/drawing/2014/main" id="{F8D5B336-2379-38EC-0922-2F969380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102" y="460561"/>
            <a:ext cx="3811548" cy="231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D50098A-6A3A-06A5-FA85-CC9561245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6064" y="36279"/>
            <a:ext cx="1027852" cy="1027852"/>
          </a:xfrm>
          <a:prstGeom prst="rect">
            <a:avLst/>
          </a:prstGeom>
        </p:spPr>
      </p:pic>
      <p:pic>
        <p:nvPicPr>
          <p:cNvPr id="12" name="Image 11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4FDC8277-3B20-6139-DCA7-DBA97F9863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235530" y="112265"/>
            <a:ext cx="1750285" cy="102785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4A83C88-1B6F-0C3E-3397-58D68863B0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067760" y="147938"/>
            <a:ext cx="2410398" cy="954202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0914F73-C470-25F9-686E-0972F52B29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870421" y="497613"/>
            <a:ext cx="2675209" cy="49045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63CD6D8-D547-E053-B6D7-6F92B098C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625" y="112264"/>
            <a:ext cx="1667134" cy="89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4C5E919-677D-8124-478A-DDE8A6AB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88" y="192979"/>
            <a:ext cx="795089" cy="79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1BFDF5E-581E-2DE0-BE68-F0140CFB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237" y="50071"/>
            <a:ext cx="1851080" cy="96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6301BB44-B577-7A2E-03F0-215D09F3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754" y="-2883"/>
            <a:ext cx="17843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037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5106" y="9155950"/>
            <a:ext cx="22959895" cy="3799654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B4D5444A-BB81-9129-654A-FE07E137B9DE}"/>
              </a:ext>
            </a:extLst>
          </p:cNvPr>
          <p:cNvSpPr txBox="1"/>
          <p:nvPr/>
        </p:nvSpPr>
        <p:spPr>
          <a:xfrm>
            <a:off x="1214333" y="9483896"/>
            <a:ext cx="21645688" cy="17240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Configuration  de  </a:t>
            </a:r>
            <a:r>
              <a:rPr lang="en-US" sz="8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l’architecture</a:t>
            </a:r>
            <a:r>
              <a:rPr lang="en-US" sz="8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Big Data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6301BB44-B577-7A2E-03F0-215D09F3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4339" y="1415348"/>
            <a:ext cx="5915811" cy="37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ntroduction To Boto3 And It's Installation - Knoldus Blogs %">
            <a:extLst>
              <a:ext uri="{FF2B5EF4-FFF2-40B4-BE49-F238E27FC236}">
                <a16:creationId xmlns:a16="http://schemas.microsoft.com/office/drawing/2014/main" id="{FF26A084-564B-385D-1092-EC451001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5473" y="2010788"/>
            <a:ext cx="3789486" cy="378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mazon Web Services, Google Cloud Platform ou Azure ?">
            <a:extLst>
              <a:ext uri="{FF2B5EF4-FFF2-40B4-BE49-F238E27FC236}">
                <a16:creationId xmlns:a16="http://schemas.microsoft.com/office/drawing/2014/main" id="{F8D5B336-2379-38EC-0922-2F969380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58590" y="433062"/>
            <a:ext cx="6236411" cy="378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0E37AD6-6DA5-C9ED-BF67-FB710BA04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4844" y="6672262"/>
            <a:ext cx="6069390" cy="12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P5 - Spark SQL - Atelier Apache Spark">
            <a:extLst>
              <a:ext uri="{FF2B5EF4-FFF2-40B4-BE49-F238E27FC236}">
                <a16:creationId xmlns:a16="http://schemas.microsoft.com/office/drawing/2014/main" id="{60C69F69-87F2-7AB7-4863-3537AB3A5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6902" y="6315840"/>
            <a:ext cx="5176302" cy="195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PySpark – Databricks">
            <a:extLst>
              <a:ext uri="{FF2B5EF4-FFF2-40B4-BE49-F238E27FC236}">
                <a16:creationId xmlns:a16="http://schemas.microsoft.com/office/drawing/2014/main" id="{01632F06-F2B7-5851-0E4E-418D7EBA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89635" y="6582680"/>
            <a:ext cx="7374319" cy="11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79" name="Straight Connector 1127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5546" y="11388194"/>
            <a:ext cx="18283238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1BFDF5E-581E-2DE0-BE68-F0140CFB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04" y="50071"/>
            <a:ext cx="1851080" cy="96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ettre en place un cluster AWS EMR">
            <a:extLst>
              <a:ext uri="{FF2B5EF4-FFF2-40B4-BE49-F238E27FC236}">
                <a16:creationId xmlns:a16="http://schemas.microsoft.com/office/drawing/2014/main" id="{D6473C53-C290-C946-87BC-705C2691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959" y="754861"/>
            <a:ext cx="4191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Create Amazon S3 Bucket (2023) | TechGeekNxt &gt;&gt;">
            <a:extLst>
              <a:ext uri="{FF2B5EF4-FFF2-40B4-BE49-F238E27FC236}">
                <a16:creationId xmlns:a16="http://schemas.microsoft.com/office/drawing/2014/main" id="{3E73DA1C-3595-FC39-DCF2-3BB539BC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716" y="530640"/>
            <a:ext cx="2608788" cy="17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1052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4">
            <a:extLst>
              <a:ext uri="{FF2B5EF4-FFF2-40B4-BE49-F238E27FC236}">
                <a16:creationId xmlns:a16="http://schemas.microsoft.com/office/drawing/2014/main" id="{B4D5444A-BB81-9129-654A-FE07E137B9DE}"/>
              </a:ext>
            </a:extLst>
          </p:cNvPr>
          <p:cNvSpPr txBox="1"/>
          <p:nvPr/>
        </p:nvSpPr>
        <p:spPr>
          <a:xfrm>
            <a:off x="419100" y="1280360"/>
            <a:ext cx="11769725" cy="10028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fr-FR" sz="6000" b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</a:rPr>
              <a:t>Création du Cluster EMR</a:t>
            </a:r>
            <a:endParaRPr lang="fr-FR" sz="6000" b="1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F70F7D4-FF55-E9AC-236B-6CF35518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080" y="658521"/>
            <a:ext cx="10436570" cy="454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1D811243-D3CB-A1C1-5CED-3AC70810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178" y="6101961"/>
            <a:ext cx="9660928" cy="291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D7E7E5CD-8781-18FA-8279-A19AEC65D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72"/>
          <a:stretch/>
        </p:blipFill>
        <p:spPr bwMode="auto">
          <a:xfrm>
            <a:off x="14426081" y="9915675"/>
            <a:ext cx="9125122" cy="38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39C5BB27-EFEF-C6B1-C132-D206EFEDF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793" b="-7434"/>
          <a:stretch/>
        </p:blipFill>
        <p:spPr bwMode="auto">
          <a:xfrm>
            <a:off x="324346" y="3495749"/>
            <a:ext cx="13473788" cy="766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ettre en place un cluster AWS EMR">
            <a:extLst>
              <a:ext uri="{FF2B5EF4-FFF2-40B4-BE49-F238E27FC236}">
                <a16:creationId xmlns:a16="http://schemas.microsoft.com/office/drawing/2014/main" id="{31298095-BDC4-A361-2B4F-60B1AE3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114" y="11535645"/>
            <a:ext cx="3624414" cy="16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Create Amazon S3 Bucket (2023) | TechGeekNxt &gt;&gt;">
            <a:extLst>
              <a:ext uri="{FF2B5EF4-FFF2-40B4-BE49-F238E27FC236}">
                <a16:creationId xmlns:a16="http://schemas.microsoft.com/office/drawing/2014/main" id="{EDB9DD30-85CC-E19D-37D8-44BFE266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76" y="11260110"/>
            <a:ext cx="2608788" cy="17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3711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Rectangle 112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7765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B4D5444A-BB81-9129-654A-FE07E137B9DE}"/>
              </a:ext>
            </a:extLst>
          </p:cNvPr>
          <p:cNvSpPr txBox="1"/>
          <p:nvPr/>
        </p:nvSpPr>
        <p:spPr>
          <a:xfrm>
            <a:off x="1112774" y="1286934"/>
            <a:ext cx="22416011" cy="14896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Chaîne</a:t>
            </a:r>
            <a:r>
              <a:rPr lang="en-US" sz="6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Traitement des images</a:t>
            </a:r>
          </a:p>
        </p:txBody>
      </p: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4957498-1A73-918E-0EB8-CBFCC51E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98" y="3738085"/>
            <a:ext cx="21804453" cy="8013135"/>
          </a:xfrm>
          <a:prstGeom prst="rect">
            <a:avLst/>
          </a:prstGeom>
        </p:spPr>
      </p:pic>
      <p:pic>
        <p:nvPicPr>
          <p:cNvPr id="3" name="Picture 8" descr="Mettre en place un cluster AWS EMR">
            <a:extLst>
              <a:ext uri="{FF2B5EF4-FFF2-40B4-BE49-F238E27FC236}">
                <a16:creationId xmlns:a16="http://schemas.microsoft.com/office/drawing/2014/main" id="{AE93343B-B46B-95DB-DB22-05700F83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14" y="4178886"/>
            <a:ext cx="2491423" cy="115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space réservé pour une image  5">
            <a:extLst>
              <a:ext uri="{FF2B5EF4-FFF2-40B4-BE49-F238E27FC236}">
                <a16:creationId xmlns:a16="http://schemas.microsoft.com/office/drawing/2014/main" id="{6A0AD3AD-BAD5-7423-C644-B58C9ACF3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1138" r="16369" b="-11506"/>
          <a:stretch/>
        </p:blipFill>
        <p:spPr>
          <a:xfrm>
            <a:off x="20013067" y="-16946"/>
            <a:ext cx="3515718" cy="3274292"/>
          </a:xfrm>
          <a:prstGeom prst="ellipse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783F26D-5ED4-0BD0-1369-6150447D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74" y="12192022"/>
            <a:ext cx="6981594" cy="148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E482F825-7EB6-65D8-2668-EBDA6302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445" y="12365369"/>
            <a:ext cx="5356757" cy="114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062D059-A69E-55DC-C005-5FE0F64F9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054" y="12327545"/>
            <a:ext cx="5534025" cy="118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92614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Rectangle 112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7765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B4D5444A-BB81-9129-654A-FE07E137B9DE}"/>
              </a:ext>
            </a:extLst>
          </p:cNvPr>
          <p:cNvSpPr txBox="1"/>
          <p:nvPr/>
        </p:nvSpPr>
        <p:spPr>
          <a:xfrm>
            <a:off x="1112774" y="1286934"/>
            <a:ext cx="22416011" cy="14896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PCA &amp; Transfer Lea</a:t>
            </a:r>
            <a:r>
              <a:rPr lang="en-US" sz="6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rning</a:t>
            </a:r>
            <a:endParaRPr lang="en-US" sz="6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pour une image  5">
            <a:extLst>
              <a:ext uri="{FF2B5EF4-FFF2-40B4-BE49-F238E27FC236}">
                <a16:creationId xmlns:a16="http://schemas.microsoft.com/office/drawing/2014/main" id="{6A0AD3AD-BAD5-7423-C644-B58C9ACF3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1138" r="16369" b="-11506"/>
          <a:stretch/>
        </p:blipFill>
        <p:spPr>
          <a:xfrm>
            <a:off x="20013067" y="-16946"/>
            <a:ext cx="3515718" cy="3274292"/>
          </a:xfrm>
          <a:prstGeom prst="ellipse">
            <a:avLst/>
          </a:prstGeom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10E30A19-A6A6-BA12-C23A-B3756864AAD2}"/>
              </a:ext>
            </a:extLst>
          </p:cNvPr>
          <p:cNvSpPr txBox="1"/>
          <p:nvPr/>
        </p:nvSpPr>
        <p:spPr>
          <a:xfrm>
            <a:off x="586567" y="3779577"/>
            <a:ext cx="10957732" cy="456317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fr-FR" sz="4800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Transfer Learning (VGG16)</a:t>
            </a:r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  <a:p>
            <a:pPr algn="ctr">
              <a:lnSpc>
                <a:spcPts val="706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Modèle de Réseaux Neuronal  Convolutif pré-entraîné sur plus d’un million d’images provenant de la base de donnés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ImageNet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. Il comprend 16 couches profondes.</a:t>
            </a:r>
          </a:p>
        </p:txBody>
      </p:sp>
      <p:sp>
        <p:nvSpPr>
          <p:cNvPr id="7" name="TextBox 51">
            <a:extLst>
              <a:ext uri="{FF2B5EF4-FFF2-40B4-BE49-F238E27FC236}">
                <a16:creationId xmlns:a16="http://schemas.microsoft.com/office/drawing/2014/main" id="{78566C0A-832D-ABFB-85ED-2BBD87DC6029}"/>
              </a:ext>
            </a:extLst>
          </p:cNvPr>
          <p:cNvSpPr txBox="1"/>
          <p:nvPr/>
        </p:nvSpPr>
        <p:spPr>
          <a:xfrm>
            <a:off x="12188825" y="3324324"/>
            <a:ext cx="10957731" cy="547367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fr-FR" sz="4800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PCA – Reduction de Dimension</a:t>
            </a:r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  <a:p>
            <a:pPr algn="ctr">
              <a:lnSpc>
                <a:spcPts val="706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Méthode largement utilisée en réduction de dimension qui cherche à représenter les données dans un sous espace de sorte à conserver au maximum la variance (l’information contenue dans) les données.  </a:t>
            </a:r>
          </a:p>
        </p:txBody>
      </p:sp>
      <p:pic>
        <p:nvPicPr>
          <p:cNvPr id="17410" name="Picture 2" descr="An overview of VGG16 and NiN models | by Khuyen Le | MLearning.ai | Medium">
            <a:extLst>
              <a:ext uri="{FF2B5EF4-FFF2-40B4-BE49-F238E27FC236}">
                <a16:creationId xmlns:a16="http://schemas.microsoft.com/office/drawing/2014/main" id="{2FAEE12D-F63D-A3A1-BBDC-D33046BC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30" y="9349741"/>
            <a:ext cx="6503207" cy="413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F4B7E5-47B5-9460-D66D-95AACE719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8062" y="9639301"/>
            <a:ext cx="8028818" cy="32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7828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9" name="Rectangle 1128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B4D5444A-BB81-9129-654A-FE07E137B9DE}"/>
              </a:ext>
            </a:extLst>
          </p:cNvPr>
          <p:cNvSpPr txBox="1"/>
          <p:nvPr/>
        </p:nvSpPr>
        <p:spPr>
          <a:xfrm>
            <a:off x="2232414" y="1310256"/>
            <a:ext cx="9225435" cy="299923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400" b="1">
                <a:latin typeface="+mj-lt"/>
                <a:ea typeface="+mj-ea"/>
                <a:cs typeface="+mj-cs"/>
              </a:rPr>
              <a:t>PCA &amp; Transfer Learning</a:t>
            </a:r>
          </a:p>
        </p:txBody>
      </p:sp>
      <p:sp>
        <p:nvSpPr>
          <p:cNvPr id="11291" name="Rectangle 1129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3626" cy="6467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93" name="Group 1129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76886" y="146304"/>
            <a:ext cx="2357328" cy="465926"/>
            <a:chOff x="7763256" y="73152"/>
            <a:chExt cx="1178966" cy="232963"/>
          </a:xfrm>
        </p:grpSpPr>
        <p:sp>
          <p:nvSpPr>
            <p:cNvPr id="1129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1E4441A3-35CB-431E-289F-2811220E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638" y="4917044"/>
            <a:ext cx="11170974" cy="3881911"/>
          </a:xfrm>
          <a:prstGeom prst="rect">
            <a:avLst/>
          </a:prstGeom>
        </p:spPr>
      </p:pic>
      <p:sp>
        <p:nvSpPr>
          <p:cNvPr id="11315" name="Rectangle 1131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67968"/>
            <a:ext cx="1213626" cy="7248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784F708-8B8F-D99E-C4FA-BCDE039AA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757" y="6631708"/>
            <a:ext cx="6617493" cy="6911222"/>
          </a:xfrm>
          <a:prstGeom prst="rect">
            <a:avLst/>
          </a:prstGeom>
        </p:spPr>
      </p:pic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BC919F-767D-29AF-CE50-FE70E623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638" y="9328167"/>
            <a:ext cx="11601716" cy="420561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3CE93-7B59-59A3-60C9-82E1C8CB2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654" y="1354089"/>
            <a:ext cx="9699776" cy="2593172"/>
          </a:xfrm>
          <a:prstGeom prst="rect">
            <a:avLst/>
          </a:prstGeom>
        </p:spPr>
      </p:pic>
      <p:pic>
        <p:nvPicPr>
          <p:cNvPr id="12" name="Espace réservé pour une image  5">
            <a:extLst>
              <a:ext uri="{FF2B5EF4-FFF2-40B4-BE49-F238E27FC236}">
                <a16:creationId xmlns:a16="http://schemas.microsoft.com/office/drawing/2014/main" id="{C9927B28-FA9B-29DA-D403-C852942E40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1138" r="16369" b="-11506"/>
          <a:stretch/>
        </p:blipFill>
        <p:spPr>
          <a:xfrm>
            <a:off x="6845131" y="2809872"/>
            <a:ext cx="2143806" cy="19965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249140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8522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8015" y="5380672"/>
            <a:ext cx="21319298" cy="1477328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96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CONCLUSION</a:t>
            </a:r>
            <a:endParaRPr lang="en-US" sz="9600" b="1" spc="4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1385395" y="3756492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519408" y="693765"/>
            <a:ext cx="292608" cy="1407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807" y="9093840"/>
            <a:ext cx="8044624" cy="3657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51">
            <a:extLst>
              <a:ext uri="{FF2B5EF4-FFF2-40B4-BE49-F238E27FC236}">
                <a16:creationId xmlns:a16="http://schemas.microsoft.com/office/drawing/2014/main" id="{A7582A68-6D2E-7760-035C-15A81694CBDE}"/>
              </a:ext>
            </a:extLst>
          </p:cNvPr>
          <p:cNvSpPr txBox="1"/>
          <p:nvPr/>
        </p:nvSpPr>
        <p:spPr>
          <a:xfrm>
            <a:off x="468015" y="2171473"/>
            <a:ext cx="15491632" cy="362701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Stockage fichiers sur s3 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Upload via AWS CLI ou Interface Web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Lecture des fichiers depuis Spark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Enregistrement de fichiers depuis Spark</a:t>
            </a:r>
          </a:p>
        </p:txBody>
      </p:sp>
      <p:sp>
        <p:nvSpPr>
          <p:cNvPr id="4" name="TextBox 51">
            <a:extLst>
              <a:ext uri="{FF2B5EF4-FFF2-40B4-BE49-F238E27FC236}">
                <a16:creationId xmlns:a16="http://schemas.microsoft.com/office/drawing/2014/main" id="{6CD08F84-1764-7BFD-65D2-5CD2E700696D}"/>
              </a:ext>
            </a:extLst>
          </p:cNvPr>
          <p:cNvSpPr txBox="1"/>
          <p:nvPr/>
        </p:nvSpPr>
        <p:spPr>
          <a:xfrm>
            <a:off x="468015" y="6175043"/>
            <a:ext cx="13624732" cy="271651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Instancier EMR : 3 Clusters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AWS : EMR, S3 , 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Photos sur fond blanc centrée sur le fruit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C1E3D4A3-3042-080E-2B31-65A880F0B021}"/>
              </a:ext>
            </a:extLst>
          </p:cNvPr>
          <p:cNvSpPr txBox="1"/>
          <p:nvPr/>
        </p:nvSpPr>
        <p:spPr>
          <a:xfrm>
            <a:off x="9975047" y="728145"/>
            <a:ext cx="455028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Conclusion</a:t>
            </a:r>
          </a:p>
        </p:txBody>
      </p:sp>
      <p:pic>
        <p:nvPicPr>
          <p:cNvPr id="9" name="Espace réservé pour une image  5">
            <a:extLst>
              <a:ext uri="{FF2B5EF4-FFF2-40B4-BE49-F238E27FC236}">
                <a16:creationId xmlns:a16="http://schemas.microsoft.com/office/drawing/2014/main" id="{EAE5B859-E530-2F19-ACD0-BC1F3C3CC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1138" r="16369" b="-11506"/>
          <a:stretch/>
        </p:blipFill>
        <p:spPr>
          <a:xfrm>
            <a:off x="10845699" y="3957052"/>
            <a:ext cx="4133958" cy="3850077"/>
          </a:xfrm>
          <a:prstGeom prst="ellipse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4722E3-96D2-BAFE-F9FC-A000443E5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399" y="1960187"/>
            <a:ext cx="3526499" cy="55187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11F945A-FF65-6D6B-9AE7-CCFAB7D0C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292" y="8432854"/>
            <a:ext cx="6264714" cy="4839492"/>
          </a:xfrm>
          <a:prstGeom prst="rect">
            <a:avLst/>
          </a:prstGeom>
        </p:spPr>
      </p:pic>
      <p:sp>
        <p:nvSpPr>
          <p:cNvPr id="11" name="TextBox 51">
            <a:extLst>
              <a:ext uri="{FF2B5EF4-FFF2-40B4-BE49-F238E27FC236}">
                <a16:creationId xmlns:a16="http://schemas.microsoft.com/office/drawing/2014/main" id="{0DA7E8E1-F6D7-3BCD-AE45-BB828F03ED32}"/>
              </a:ext>
            </a:extLst>
          </p:cNvPr>
          <p:cNvSpPr txBox="1"/>
          <p:nvPr/>
        </p:nvSpPr>
        <p:spPr>
          <a:xfrm>
            <a:off x="468015" y="9332700"/>
            <a:ext cx="15491632" cy="41810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Configuration de l’accès à distance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Chargement des clés IAM / AWS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Installation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Upload Notebook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Jupyter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 accessible à distance contenant les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sripts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 </a:t>
            </a:r>
          </a:p>
          <a:p>
            <a:pPr>
              <a:lnSpc>
                <a:spcPts val="7060"/>
              </a:lnSpc>
            </a:pPr>
            <a:r>
              <a:rPr lang="fr-FR" dirty="0" err="1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PySpark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8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376318" y="4388825"/>
            <a:ext cx="7441396" cy="8955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Contexte, Mission et Jeu de Données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76318" y="7088868"/>
            <a:ext cx="13472855" cy="89678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Présentation</a:t>
            </a: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du processus de création de l’environnement Big Data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33952" y="152697"/>
            <a:ext cx="717549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Pistes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Envisagées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39428" y="1443916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731267" y="8895387"/>
            <a:ext cx="1118255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762829" y="3706246"/>
            <a:ext cx="1036960" cy="2308324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731267" y="6383098"/>
            <a:ext cx="1036960" cy="2308324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5" name="TextBox 51">
            <a:extLst>
              <a:ext uri="{FF2B5EF4-FFF2-40B4-BE49-F238E27FC236}">
                <a16:creationId xmlns:a16="http://schemas.microsoft.com/office/drawing/2014/main" id="{105EB30F-00F7-4EA2-04AE-DD334A1F9CDF}"/>
              </a:ext>
            </a:extLst>
          </p:cNvPr>
          <p:cNvSpPr txBox="1"/>
          <p:nvPr/>
        </p:nvSpPr>
        <p:spPr>
          <a:xfrm>
            <a:off x="880198" y="1722614"/>
            <a:ext cx="8499827" cy="8955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Bien plus qu’un prétraitement d’images….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C387A8-36C0-4EB7-ECAA-685D57214B2F}"/>
              </a:ext>
            </a:extLst>
          </p:cNvPr>
          <p:cNvSpPr txBox="1"/>
          <p:nvPr/>
        </p:nvSpPr>
        <p:spPr>
          <a:xfrm>
            <a:off x="3376318" y="12247457"/>
            <a:ext cx="19666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Synthèse et conclusion</a:t>
            </a: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9B18AA44-33BF-9C85-8AAE-94279074A4D2}"/>
              </a:ext>
            </a:extLst>
          </p:cNvPr>
          <p:cNvSpPr txBox="1"/>
          <p:nvPr/>
        </p:nvSpPr>
        <p:spPr>
          <a:xfrm>
            <a:off x="1722181" y="11203711"/>
            <a:ext cx="1118255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C9D916-7B01-844B-584B-3E463BAA1784}"/>
              </a:ext>
            </a:extLst>
          </p:cNvPr>
          <p:cNvSpPr txBox="1"/>
          <p:nvPr/>
        </p:nvSpPr>
        <p:spPr>
          <a:xfrm>
            <a:off x="3376318" y="9790193"/>
            <a:ext cx="18003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Chaîne de traitement des images dans un environnement Big Data dans le cloud</a:t>
            </a:r>
          </a:p>
        </p:txBody>
      </p:sp>
      <p:pic>
        <p:nvPicPr>
          <p:cNvPr id="2" name="Picture 2" descr="Big Data Analytique - Conférence - BI2B">
            <a:extLst>
              <a:ext uri="{FF2B5EF4-FFF2-40B4-BE49-F238E27FC236}">
                <a16:creationId xmlns:a16="http://schemas.microsoft.com/office/drawing/2014/main" id="{7AA8BAAC-4A2D-8D22-BF32-78E8E6F4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884" y="822212"/>
            <a:ext cx="3725568" cy="20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Create Amazon S3 Bucket (2023) | TechGeekNxt &gt;&gt;">
            <a:extLst>
              <a:ext uri="{FF2B5EF4-FFF2-40B4-BE49-F238E27FC236}">
                <a16:creationId xmlns:a16="http://schemas.microsoft.com/office/drawing/2014/main" id="{A21076B5-F96E-612E-BD43-5A72472A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409" y="11313551"/>
            <a:ext cx="2043997" cy="14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mazon Web Services Logo, symbol, meaning, history, PNG, brand">
            <a:extLst>
              <a:ext uri="{FF2B5EF4-FFF2-40B4-BE49-F238E27FC236}">
                <a16:creationId xmlns:a16="http://schemas.microsoft.com/office/drawing/2014/main" id="{25F411E0-C68C-779E-96F5-0BA16A711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865" y="4526402"/>
            <a:ext cx="2514441" cy="14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ettre en place un cluster AWS EMR">
            <a:extLst>
              <a:ext uri="{FF2B5EF4-FFF2-40B4-BE49-F238E27FC236}">
                <a16:creationId xmlns:a16="http://schemas.microsoft.com/office/drawing/2014/main" id="{99C6B9FA-EB85-D3DD-DC68-87567ED19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693" y="7682885"/>
            <a:ext cx="3037050" cy="14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4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8825" y="-1"/>
            <a:ext cx="12188825" cy="1371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4102" y="4707892"/>
            <a:ext cx="8202566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MERCI POUR VOTRE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ATTENTTION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0972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58968" y="11023789"/>
            <a:ext cx="4641014" cy="8812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1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Aspiring Data Scientist</a:t>
            </a:r>
          </a:p>
        </p:txBody>
      </p:sp>
      <p:sp>
        <p:nvSpPr>
          <p:cNvPr id="32" name="Shape 2527"/>
          <p:cNvSpPr/>
          <p:nvPr/>
        </p:nvSpPr>
        <p:spPr>
          <a:xfrm>
            <a:off x="5286709" y="7551584"/>
            <a:ext cx="1175037" cy="1175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" name="Espace réservé pour une image  4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3882AB2C-4DAE-8DE2-02C5-68DB11C9E965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r="7463"/>
          <a:stretch>
            <a:fillRect/>
          </a:stretch>
        </p:blipFill>
        <p:spPr/>
      </p:pic>
      <p:sp>
        <p:nvSpPr>
          <p:cNvPr id="15" name="TextBox 61">
            <a:extLst>
              <a:ext uri="{FF2B5EF4-FFF2-40B4-BE49-F238E27FC236}">
                <a16:creationId xmlns:a16="http://schemas.microsoft.com/office/drawing/2014/main" id="{8E950640-B8C3-A82F-3F8D-624607E858E1}"/>
              </a:ext>
            </a:extLst>
          </p:cNvPr>
          <p:cNvSpPr txBox="1"/>
          <p:nvPr/>
        </p:nvSpPr>
        <p:spPr>
          <a:xfrm>
            <a:off x="1437973" y="9979111"/>
            <a:ext cx="943482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Thomas AWOUNFOUET</a:t>
            </a:r>
          </a:p>
        </p:txBody>
      </p:sp>
    </p:spTree>
    <p:extLst>
      <p:ext uri="{BB962C8B-B14F-4D97-AF65-F5344CB8AC3E}">
        <p14:creationId xmlns:p14="http://schemas.microsoft.com/office/powerpoint/2010/main" val="17294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5833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35833" y="3801165"/>
            <a:ext cx="23912944" cy="441165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Mise en place d’un environnement Big Data en vue d’anticiper le passage à  l’échelle d’un modèle de classification</a:t>
            </a:r>
          </a:p>
          <a:p>
            <a:pPr>
              <a:lnSpc>
                <a:spcPct val="15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d’images.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2584" y="977253"/>
            <a:ext cx="10246331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Problématique</a:t>
            </a:r>
            <a:endParaRPr lang="en-US" sz="12000" b="1" spc="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165375" y="3362886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Espace réservé pour une image  5">
            <a:extLst>
              <a:ext uri="{FF2B5EF4-FFF2-40B4-BE49-F238E27FC236}">
                <a16:creationId xmlns:a16="http://schemas.microsoft.com/office/drawing/2014/main" id="{28A0B15E-5DC7-ED1F-0923-23E2CF4EE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1138" r="16369" b="-11506"/>
          <a:stretch/>
        </p:blipFill>
        <p:spPr>
          <a:xfrm>
            <a:off x="9853660" y="10334952"/>
            <a:ext cx="4133958" cy="38500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42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2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78994" y="900052"/>
            <a:ext cx="3742628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Contexte</a:t>
            </a:r>
          </a:p>
          <a:p>
            <a:pPr algn="ctr"/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08505" y="3623671"/>
            <a:ext cx="13307495" cy="598337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itchFamily="2" charset="2"/>
              <a:buChar char="v"/>
            </a:pPr>
            <a:r>
              <a:rPr lang="fr-FR" sz="3600" dirty="0"/>
              <a:t>« Fruits ! » : start-up de l’</a:t>
            </a:r>
            <a:r>
              <a:rPr lang="fr-FR" sz="3600" dirty="0" err="1"/>
              <a:t>AgriTech</a:t>
            </a:r>
            <a:endParaRPr lang="fr-FR" sz="3600" dirty="0"/>
          </a:p>
          <a:p>
            <a:pPr algn="l"/>
            <a:endParaRPr lang="fr-FR" sz="3600" dirty="0"/>
          </a:p>
          <a:p>
            <a:pPr marL="571500" indent="-571500" algn="l">
              <a:buFont typeface="Wingdings" pitchFamily="2" charset="2"/>
              <a:buChar char="v"/>
            </a:pPr>
            <a:r>
              <a:rPr lang="fr-FR" sz="3600" dirty="0"/>
              <a:t>Proposer des solutions innovantes pour la récolte des fruits</a:t>
            </a:r>
          </a:p>
          <a:p>
            <a:r>
              <a:rPr lang="fr-FR" sz="3600" dirty="0"/>
              <a:t>(robot cueilleur intelligent)</a:t>
            </a:r>
          </a:p>
          <a:p>
            <a:pPr algn="l"/>
            <a:endParaRPr lang="fr-FR" sz="28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fr-FR" sz="3600" dirty="0"/>
              <a:t>Mettre à disposition du grand public une application mobile</a:t>
            </a:r>
          </a:p>
          <a:p>
            <a:r>
              <a:rPr lang="fr-FR" sz="3600" dirty="0"/>
              <a:t>permettant d’afficher les informations sur un fruits en le prenant en Photo.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703147" y="226186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E010EABF-09F5-3409-ECC2-0EACB82B195C}"/>
              </a:ext>
            </a:extLst>
          </p:cNvPr>
          <p:cNvPicPr preferRelativeResize="0">
            <a:picLocks noGrp="1"/>
          </p:cNvPicPr>
          <p:nvPr>
            <p:ph type="pic" sz="quarter" idx="6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4" r="7604"/>
          <a:stretch/>
        </p:blipFill>
        <p:spPr>
          <a:xfrm>
            <a:off x="13716000" y="-5823"/>
            <a:ext cx="11234057" cy="13716000"/>
          </a:xfrm>
        </p:spPr>
      </p:pic>
      <p:pic>
        <p:nvPicPr>
          <p:cNvPr id="2" name="Picture 2" descr="Big Data Analytique - Conférence - BI2B">
            <a:extLst>
              <a:ext uri="{FF2B5EF4-FFF2-40B4-BE49-F238E27FC236}">
                <a16:creationId xmlns:a16="http://schemas.microsoft.com/office/drawing/2014/main" id="{AB5E5F67-D54B-8F84-A096-1F5113D6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253" y="11102936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3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132" y="6969007"/>
            <a:ext cx="24377650" cy="6777745"/>
          </a:xfrm>
          <a:prstGeom prst="rect">
            <a:avLst/>
          </a:prstGeom>
          <a:gradFill flip="none" rotWithShape="1">
            <a:gsLst>
              <a:gs pos="49000">
                <a:schemeClr val="accent4">
                  <a:alpha val="51000"/>
                </a:schemeClr>
              </a:gs>
              <a:gs pos="87000">
                <a:schemeClr val="accent6">
                  <a:alpha val="56000"/>
                </a:schemeClr>
              </a:gs>
              <a:gs pos="15000">
                <a:schemeClr val="accent1">
                  <a:alpha val="45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81091" y="1263600"/>
            <a:ext cx="327429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Mission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958882" y="3201938"/>
            <a:ext cx="22459886" cy="367658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3600" dirty="0"/>
              <a:t>Notre </a:t>
            </a:r>
            <a:r>
              <a:rPr lang="fr-FR" sz="3600" b="1" dirty="0"/>
              <a:t>objectif</a:t>
            </a:r>
            <a:r>
              <a:rPr lang="fr-FR" sz="3600" dirty="0"/>
              <a:t> est développer une chaîne de traitement d’images incluant </a:t>
            </a:r>
            <a:r>
              <a:rPr lang="fr-FR" sz="3600" b="1" dirty="0"/>
              <a:t>preprocessing</a:t>
            </a:r>
            <a:r>
              <a:rPr lang="fr-FR" sz="3600" dirty="0"/>
              <a:t> et </a:t>
            </a:r>
            <a:r>
              <a:rPr lang="fr-FR" sz="3600" b="1" dirty="0"/>
              <a:t>réduction de dimension </a:t>
            </a:r>
            <a:r>
              <a:rPr lang="fr-FR" sz="3600" dirty="0"/>
              <a:t>dans un environnement </a:t>
            </a:r>
            <a:r>
              <a:rPr lang="fr-FR" sz="3600" b="1" dirty="0"/>
              <a:t>Big Data en vue </a:t>
            </a:r>
            <a:r>
              <a:rPr lang="fr-FR" sz="3600" dirty="0"/>
              <a:t>d’anticiper le passage à  l’échelle dans </a:t>
            </a:r>
          </a:p>
          <a:p>
            <a:pPr>
              <a:lnSpc>
                <a:spcPct val="150000"/>
              </a:lnSpc>
            </a:pPr>
            <a:r>
              <a:rPr lang="fr-FR" sz="3600" dirty="0"/>
              <a:t>un contexte d’adoption massive de l’application.</a:t>
            </a:r>
          </a:p>
          <a:p>
            <a:pPr>
              <a:lnSpc>
                <a:spcPct val="150000"/>
              </a:lnSpc>
            </a:pPr>
            <a:endParaRPr lang="fr-FR" sz="36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9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ce réservé pour une image 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CAD151-DCDF-4324-0659-65E30D922566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663" b="13663"/>
          <a:stretch>
            <a:fillRect/>
          </a:stretch>
        </p:blipFill>
        <p:spPr>
          <a:xfrm>
            <a:off x="30163" y="6858000"/>
            <a:ext cx="24377650" cy="8402638"/>
          </a:xfrm>
        </p:spPr>
      </p:pic>
      <p:pic>
        <p:nvPicPr>
          <p:cNvPr id="2050" name="Picture 2" descr="Big Data Analytique - Conférence - BI2B">
            <a:extLst>
              <a:ext uri="{FF2B5EF4-FFF2-40B4-BE49-F238E27FC236}">
                <a16:creationId xmlns:a16="http://schemas.microsoft.com/office/drawing/2014/main" id="{7746F656-1E8C-A5FD-DE80-75942918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2" y="72002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51972" y="1263600"/>
            <a:ext cx="953254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 de Travail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9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C0C5C9-FED9-2EC2-8A5B-413B3BCB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334" y="6375953"/>
            <a:ext cx="2395487" cy="2395487"/>
          </a:xfrm>
          <a:prstGeom prst="rect">
            <a:avLst/>
          </a:prstGeom>
        </p:spPr>
      </p:pic>
      <p:pic>
        <p:nvPicPr>
          <p:cNvPr id="7" name="Image 6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0E838084-5021-6F80-9E5E-FFA98C023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09578" y="6858000"/>
            <a:ext cx="3784600" cy="22225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DA30F1A-487D-0293-0BDA-0BBE870D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11132" y="3549654"/>
            <a:ext cx="4499703" cy="1781293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E46FB3-9BA6-FD22-FE32-7CFDB482E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29494" y="11134689"/>
            <a:ext cx="5690815" cy="1043316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A5341EC-AA12-916C-12A0-D3594A7F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346" y="7090943"/>
            <a:ext cx="3886200" cy="20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164FB8-F59A-4532-09EF-A688EAC7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08" y="6632505"/>
            <a:ext cx="1882383" cy="18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DF20445-0F2E-FAB0-4411-F8ECB1E33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8122" y="10101629"/>
            <a:ext cx="3962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Logo, symbol, meaning, history, PNG, brand">
            <a:extLst>
              <a:ext uri="{FF2B5EF4-FFF2-40B4-BE49-F238E27FC236}">
                <a16:creationId xmlns:a16="http://schemas.microsoft.com/office/drawing/2014/main" id="{5969B75E-FEC5-A7BA-FBF2-D6F42971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714" y="533094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4B09435-DFBB-F1D7-D592-8253821A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096" y="3641020"/>
            <a:ext cx="3568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ttre en place un cluster AWS EMR">
            <a:extLst>
              <a:ext uri="{FF2B5EF4-FFF2-40B4-BE49-F238E27FC236}">
                <a16:creationId xmlns:a16="http://schemas.microsoft.com/office/drawing/2014/main" id="{76806C77-541C-BE8A-2C97-904BD522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3025" y="11249908"/>
            <a:ext cx="4191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5E068F42-9379-BDD0-E570-F2988587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021" y="2466092"/>
            <a:ext cx="5613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Create Amazon S3 Bucket (2023) | TechGeekNxt &gt;&gt;">
            <a:extLst>
              <a:ext uri="{FF2B5EF4-FFF2-40B4-BE49-F238E27FC236}">
                <a16:creationId xmlns:a16="http://schemas.microsoft.com/office/drawing/2014/main" id="{25398577-7021-605E-2AAE-FEACF9A7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214" y="8140800"/>
            <a:ext cx="3429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519408" y="693765"/>
            <a:ext cx="292608" cy="1407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807" y="9093840"/>
            <a:ext cx="8044624" cy="3657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99F64D0-0191-4F45-240F-AD0486D1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013" y="5477581"/>
            <a:ext cx="9409830" cy="7269094"/>
          </a:xfrm>
          <a:prstGeom prst="rect">
            <a:avLst/>
          </a:prstGeom>
        </p:spPr>
      </p:pic>
      <p:sp>
        <p:nvSpPr>
          <p:cNvPr id="3" name="TextBox 51">
            <a:extLst>
              <a:ext uri="{FF2B5EF4-FFF2-40B4-BE49-F238E27FC236}">
                <a16:creationId xmlns:a16="http://schemas.microsoft.com/office/drawing/2014/main" id="{A7582A68-6D2E-7760-035C-15A81694CBDE}"/>
              </a:ext>
            </a:extLst>
          </p:cNvPr>
          <p:cNvSpPr txBox="1"/>
          <p:nvPr/>
        </p:nvSpPr>
        <p:spPr>
          <a:xfrm>
            <a:off x="586568" y="1905647"/>
            <a:ext cx="15491632" cy="271651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Origine : Kaggle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Images de 131 variétés de fruits et légumes labélisé (Fruits 360)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Plusieurs variétés du même fruit (Example : pomme « Red » et « Golden »)</a:t>
            </a:r>
          </a:p>
        </p:txBody>
      </p:sp>
      <p:sp>
        <p:nvSpPr>
          <p:cNvPr id="4" name="TextBox 51">
            <a:extLst>
              <a:ext uri="{FF2B5EF4-FFF2-40B4-BE49-F238E27FC236}">
                <a16:creationId xmlns:a16="http://schemas.microsoft.com/office/drawing/2014/main" id="{6CD08F84-1764-7BFD-65D2-5CD2E700696D}"/>
              </a:ext>
            </a:extLst>
          </p:cNvPr>
          <p:cNvSpPr txBox="1"/>
          <p:nvPr/>
        </p:nvSpPr>
        <p:spPr>
          <a:xfrm>
            <a:off x="586568" y="5101442"/>
            <a:ext cx="13624732" cy="362701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Caractéristiques :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Images 100x100 JPEG RGB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Photos sur fond blanc centrée sur le fruit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Photos sous tous les angles (rotation triaxiales)</a:t>
            </a:r>
          </a:p>
        </p:txBody>
      </p:sp>
      <p:sp>
        <p:nvSpPr>
          <p:cNvPr id="7" name="TextBox 51">
            <a:extLst>
              <a:ext uri="{FF2B5EF4-FFF2-40B4-BE49-F238E27FC236}">
                <a16:creationId xmlns:a16="http://schemas.microsoft.com/office/drawing/2014/main" id="{B4DA5EB2-66E7-0E17-F550-8CAEA3D87FFF}"/>
              </a:ext>
            </a:extLst>
          </p:cNvPr>
          <p:cNvSpPr txBox="1"/>
          <p:nvPr/>
        </p:nvSpPr>
        <p:spPr>
          <a:xfrm>
            <a:off x="671544" y="9495795"/>
            <a:ext cx="13624732" cy="362701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Total :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90 483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images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Jeu d d’entraînement :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62 692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images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Jeu de Test : 22 688 images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Jeu multi fruits non labelisé : 103 images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C1E3D4A3-3042-080E-2B31-65A880F0B021}"/>
              </a:ext>
            </a:extLst>
          </p:cNvPr>
          <p:cNvSpPr txBox="1"/>
          <p:nvPr/>
        </p:nvSpPr>
        <p:spPr>
          <a:xfrm>
            <a:off x="9006029" y="728145"/>
            <a:ext cx="648831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Jeu de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Espace réservé pour une image  5">
            <a:extLst>
              <a:ext uri="{FF2B5EF4-FFF2-40B4-BE49-F238E27FC236}">
                <a16:creationId xmlns:a16="http://schemas.microsoft.com/office/drawing/2014/main" id="{EAE5B859-E530-2F19-ACD0-BC1F3C3CC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1138" r="16369" b="-11506"/>
          <a:stretch/>
        </p:blipFill>
        <p:spPr>
          <a:xfrm>
            <a:off x="16664768" y="1251365"/>
            <a:ext cx="4133958" cy="38500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60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176" y="4775865"/>
            <a:ext cx="23912944" cy="383457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C’est Quoi le Big Data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Solution Infrastructure Distribuée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3358" y="796686"/>
            <a:ext cx="22264582" cy="4308872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8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Présentation du processus de création de l’environnement Big Data</a:t>
            </a:r>
          </a:p>
          <a:p>
            <a:pPr algn="ctr"/>
            <a:endParaRPr lang="en-US" sz="12000" b="1" spc="400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821110" y="3770347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e Big Data, Comprendre pour Agir (Partie 1)">
            <a:extLst>
              <a:ext uri="{FF2B5EF4-FFF2-40B4-BE49-F238E27FC236}">
                <a16:creationId xmlns:a16="http://schemas.microsoft.com/office/drawing/2014/main" id="{C2EDBC58-8028-05E2-ECE6-F282D876D768}"/>
              </a:ext>
            </a:extLst>
          </p:cNvPr>
          <p:cNvPicPr>
            <a:picLocks noGrp="1" noChangeAspect="1" noChangeArrowheads="1"/>
          </p:cNvPicPr>
          <p:nvPr>
            <p:ph type="pic" sz="quarter" idx="6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r="5099"/>
          <a:stretch/>
        </p:blipFill>
        <p:spPr bwMode="auto">
          <a:xfrm>
            <a:off x="10688109" y="670760"/>
            <a:ext cx="12729633" cy="118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54">
            <a:extLst>
              <a:ext uri="{FF2B5EF4-FFF2-40B4-BE49-F238E27FC236}">
                <a16:creationId xmlns:a16="http://schemas.microsoft.com/office/drawing/2014/main" id="{B4D5444A-BB81-9129-654A-FE07E137B9DE}"/>
              </a:ext>
            </a:extLst>
          </p:cNvPr>
          <p:cNvSpPr txBox="1"/>
          <p:nvPr/>
        </p:nvSpPr>
        <p:spPr>
          <a:xfrm>
            <a:off x="-609600" y="670760"/>
            <a:ext cx="11769725" cy="10028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fr-FR" sz="6000" b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</a:rPr>
              <a:t>Le Big Data C’est Quoi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1322C8-75E6-DA5E-9D67-E598367F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8" y="8129687"/>
            <a:ext cx="5129741" cy="5246326"/>
          </a:xfrm>
          <a:prstGeom prst="rect">
            <a:avLst/>
          </a:prstGeom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C09599A9-473D-907D-A4F8-BC408D2CE333}"/>
              </a:ext>
            </a:extLst>
          </p:cNvPr>
          <p:cNvSpPr txBox="1"/>
          <p:nvPr/>
        </p:nvSpPr>
        <p:spPr>
          <a:xfrm>
            <a:off x="959908" y="2318498"/>
            <a:ext cx="11228917" cy="54480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En français : Donnée Massives</a:t>
            </a:r>
          </a:p>
          <a:p>
            <a:pPr>
              <a:lnSpc>
                <a:spcPts val="7060"/>
              </a:lnSpc>
            </a:pP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</a:endParaRPr>
          </a:p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Les 3V du Big Data : 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Volume : énorme quantités de données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Variété : différent types de données</a:t>
            </a:r>
          </a:p>
          <a:p>
            <a:pPr marL="571500" indent="-571500">
              <a:lnSpc>
                <a:spcPts val="706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  <a:ea typeface="Open Sans Semibold" charset="0"/>
                <a:cs typeface="Open Sans Semibold" charset="0"/>
              </a:rPr>
              <a:t>Vélocité : Vitesse de circulation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115094044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Theme">
  <a:themeElements>
    <a:clrScheme name="Startup Company Gradient Light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09CDA"/>
      </a:accent1>
      <a:accent2>
        <a:srgbClr val="00B4D9"/>
      </a:accent2>
      <a:accent3>
        <a:srgbClr val="3BC9DF"/>
      </a:accent3>
      <a:accent4>
        <a:srgbClr val="4BD9E1"/>
      </a:accent4>
      <a:accent5>
        <a:srgbClr val="6DDFE7"/>
      </a:accent5>
      <a:accent6>
        <a:srgbClr val="A6E8EC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40449</TotalTime>
  <Words>573</Words>
  <Application>Microsoft Macintosh PowerPoint</Application>
  <PresentationFormat>Personnalisé</PresentationFormat>
  <Paragraphs>127</Paragraphs>
  <Slides>20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Abadi</vt:lpstr>
      <vt:lpstr>Aharoni</vt:lpstr>
      <vt:lpstr>Arial</vt:lpstr>
      <vt:lpstr>Arial Rounded MT Bold</vt:lpstr>
      <vt:lpstr>Calibri</vt:lpstr>
      <vt:lpstr>Helvetica Neue</vt:lpstr>
      <vt:lpstr>Inter</vt:lpstr>
      <vt:lpstr>Lato</vt:lpstr>
      <vt:lpstr>Lato Light</vt:lpstr>
      <vt:lpstr>Montserrat Hairline</vt:lpstr>
      <vt:lpstr>Open Sans</vt:lpstr>
      <vt:lpstr>Open Sans Light</vt:lpstr>
      <vt:lpstr>Open Sans Semibold</vt:lpstr>
      <vt:lpstr>Wingdings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</dc:title>
  <dc:subject/>
  <dc:creator>Slidepro Design</dc:creator>
  <cp:keywords/>
  <dc:description/>
  <cp:lastModifiedBy>Thomas's Awf Notes</cp:lastModifiedBy>
  <cp:revision>6836</cp:revision>
  <dcterms:created xsi:type="dcterms:W3CDTF">2014-11-12T21:47:38Z</dcterms:created>
  <dcterms:modified xsi:type="dcterms:W3CDTF">2023-01-31T18:34:17Z</dcterms:modified>
  <cp:category/>
</cp:coreProperties>
</file>